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sldIdLst>
    <p:sldId id="256" r:id="rId2"/>
    <p:sldId id="257" r:id="rId3"/>
    <p:sldId id="259" r:id="rId4"/>
    <p:sldId id="260" r:id="rId5"/>
    <p:sldId id="275" r:id="rId6"/>
    <p:sldId id="261" r:id="rId7"/>
    <p:sldId id="262" r:id="rId8"/>
    <p:sldId id="263" r:id="rId9"/>
    <p:sldId id="264" r:id="rId10"/>
    <p:sldId id="265" r:id="rId11"/>
    <p:sldId id="266" r:id="rId12"/>
    <p:sldId id="267" r:id="rId13"/>
    <p:sldId id="268" r:id="rId14"/>
    <p:sldId id="270" r:id="rId15"/>
    <p:sldId id="271" r:id="rId16"/>
    <p:sldId id="269" r:id="rId17"/>
    <p:sldId id="272" r:id="rId18"/>
    <p:sldId id="276" r:id="rId19"/>
    <p:sldId id="274"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7827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657057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47988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00426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38056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1236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34371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48214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8597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7626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59710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449495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7/13/2023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2677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2015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2340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485584D-7D79-4248-9986-4CA35242F944}" type="datetimeFigureOut">
              <a:rPr lang="en-US" smtClean="0"/>
              <a:t>7/13/2023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22228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7/13/2023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006407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485584D-7D79-4248-9986-4CA35242F944}" type="datetimeFigureOut">
              <a:rPr lang="en-US" smtClean="0"/>
              <a:t>7/13/2023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185857300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csearch123byritwik.000webhostapp.com/"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com/playlist?list=PLuZl-_4JTIOaInM7oxq-7IUeAweZV0hFq"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hyperlink" Target="https://in.000webhost.com/" TargetMode="External"/><Relationship Id="rId4" Type="http://schemas.openxmlformats.org/officeDocument/2006/relationships/hyperlink" Target="https://www.figma.com/files/recents-and-sharing?fuid=125292144180757154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bin"/><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en.wikipedia.org/wiki/Cascading_Style_Sheets" TargetMode="External"/><Relationship Id="rId5" Type="http://schemas.openxmlformats.org/officeDocument/2006/relationships/image" Target="../media/image12.png"/><Relationship Id="rId4" Type="http://schemas.openxmlformats.org/officeDocument/2006/relationships/hyperlink" Target="https://librewiki.net/wiki/HTML5"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csearch123byritwik.000webhostapp.com/" TargetMode="Externa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2" name="Title 1">
            <a:extLst>
              <a:ext uri="{FF2B5EF4-FFF2-40B4-BE49-F238E27FC236}">
                <a16:creationId xmlns:a16="http://schemas.microsoft.com/office/drawing/2014/main" id="{C914F84B-B33A-AB97-F56D-502CAF8668AE}"/>
              </a:ext>
            </a:extLst>
          </p:cNvPr>
          <p:cNvSpPr>
            <a:spLocks noGrp="1"/>
          </p:cNvSpPr>
          <p:nvPr>
            <p:ph type="ctrTitle"/>
          </p:nvPr>
        </p:nvSpPr>
        <p:spPr>
          <a:xfrm>
            <a:off x="2079480" y="1239519"/>
            <a:ext cx="8405639" cy="908929"/>
          </a:xfrm>
          <a:effectLst>
            <a:outerShdw blurRad="38100" dist="12700" dir="2700000" algn="tl" rotWithShape="0">
              <a:prstClr val="black">
                <a:alpha val="40000"/>
              </a:prstClr>
            </a:outerShdw>
          </a:effectLst>
        </p:spPr>
        <p:txBody>
          <a:bodyPr anchor="b">
            <a:normAutofit fontScale="90000"/>
          </a:bodyPr>
          <a:lstStyle/>
          <a:p>
            <a:r>
              <a:rPr lang="en-IN" sz="5400" b="1" dirty="0">
                <a:solidFill>
                  <a:schemeClr val="tx1"/>
                </a:solidFill>
              </a:rPr>
              <a:t>Docter search website</a:t>
            </a:r>
          </a:p>
        </p:txBody>
      </p:sp>
      <p:sp>
        <p:nvSpPr>
          <p:cNvPr id="3" name="Subtitle 2">
            <a:extLst>
              <a:ext uri="{FF2B5EF4-FFF2-40B4-BE49-F238E27FC236}">
                <a16:creationId xmlns:a16="http://schemas.microsoft.com/office/drawing/2014/main" id="{A517F673-1E5E-FE84-DFB6-8BB0C2B7EE2E}"/>
              </a:ext>
            </a:extLst>
          </p:cNvPr>
          <p:cNvSpPr>
            <a:spLocks noGrp="1"/>
          </p:cNvSpPr>
          <p:nvPr>
            <p:ph type="subTitle" idx="1"/>
          </p:nvPr>
        </p:nvSpPr>
        <p:spPr>
          <a:xfrm>
            <a:off x="2001520" y="4876803"/>
            <a:ext cx="9763760" cy="1257295"/>
          </a:xfrm>
          <a:effectLst>
            <a:outerShdw blurRad="38100" dist="12700" dir="2700000" algn="tl" rotWithShape="0">
              <a:prstClr val="black">
                <a:alpha val="40000"/>
              </a:prstClr>
            </a:outerShdw>
          </a:effectLst>
        </p:spPr>
        <p:txBody>
          <a:bodyPr anchor="t">
            <a:normAutofit/>
          </a:bodyPr>
          <a:lstStyle/>
          <a:p>
            <a:r>
              <a:rPr lang="en-IN" dirty="0">
                <a:solidFill>
                  <a:schemeClr val="tx1"/>
                </a:solidFill>
                <a:latin typeface="Arial" panose="020B0604020202020204" pitchFamily="34" charset="0"/>
                <a:cs typeface="Arial" panose="020B0604020202020204" pitchFamily="34" charset="0"/>
              </a:rPr>
              <a:t>Project Website: </a:t>
            </a:r>
            <a:r>
              <a:rPr lang="en-IN" dirty="0">
                <a:latin typeface="Arial" panose="020B0604020202020204" pitchFamily="34" charset="0"/>
                <a:cs typeface="Arial" panose="020B0604020202020204" pitchFamily="34" charset="0"/>
                <a:hlinkClick r:id="rId3"/>
              </a:rPr>
              <a:t>docsearch123byritwik.000webhostapp.com</a:t>
            </a:r>
            <a:endParaRPr lang="en-IN" dirty="0">
              <a:solidFill>
                <a:schemeClr val="bg1"/>
              </a:solidFill>
              <a:latin typeface="Arial" panose="020B0604020202020204" pitchFamily="34" charset="0"/>
              <a:cs typeface="Arial" panose="020B0604020202020204" pitchFamily="34" charset="0"/>
            </a:endParaRPr>
          </a:p>
          <a:p>
            <a:r>
              <a:rPr lang="en-IN" dirty="0">
                <a:solidFill>
                  <a:schemeClr val="tx1"/>
                </a:solidFill>
                <a:latin typeface="Arial" panose="020B0604020202020204" pitchFamily="34" charset="0"/>
                <a:cs typeface="Arial" panose="020B0604020202020204" pitchFamily="34" charset="0"/>
              </a:rPr>
              <a:t>Presentation by: Ritwik Raj</a:t>
            </a:r>
          </a:p>
        </p:txBody>
      </p:sp>
    </p:spTree>
    <p:extLst>
      <p:ext uri="{BB962C8B-B14F-4D97-AF65-F5344CB8AC3E}">
        <p14:creationId xmlns:p14="http://schemas.microsoft.com/office/powerpoint/2010/main" val="289089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12" name="TextBox 11">
            <a:extLst>
              <a:ext uri="{FF2B5EF4-FFF2-40B4-BE49-F238E27FC236}">
                <a16:creationId xmlns:a16="http://schemas.microsoft.com/office/drawing/2014/main" id="{669F82CC-15BC-CBDB-A443-AD94EB262540}"/>
              </a:ext>
            </a:extLst>
          </p:cNvPr>
          <p:cNvSpPr txBox="1"/>
          <p:nvPr/>
        </p:nvSpPr>
        <p:spPr>
          <a:xfrm>
            <a:off x="2306320" y="1372077"/>
            <a:ext cx="7843520" cy="923330"/>
          </a:xfrm>
          <a:prstGeom prst="rect">
            <a:avLst/>
          </a:prstGeom>
          <a:noFill/>
        </p:spPr>
        <p:txBody>
          <a:bodyPr wrap="square" rtlCol="0">
            <a:spAutoFit/>
          </a:bodyPr>
          <a:lstStyle/>
          <a:p>
            <a:r>
              <a:rPr lang="en-US" dirty="0"/>
              <a:t>The next step was to create the webservices to interact and fetch data from the Backend. I created the webservices using </a:t>
            </a:r>
            <a:r>
              <a:rPr lang="en-US" dirty="0" err="1"/>
              <a:t>php</a:t>
            </a:r>
            <a:r>
              <a:rPr lang="en-US" dirty="0"/>
              <a:t> and performed unit testing using Postman.</a:t>
            </a:r>
          </a:p>
        </p:txBody>
      </p:sp>
      <p:sp>
        <p:nvSpPr>
          <p:cNvPr id="2" name="TextBox 1">
            <a:extLst>
              <a:ext uri="{FF2B5EF4-FFF2-40B4-BE49-F238E27FC236}">
                <a16:creationId xmlns:a16="http://schemas.microsoft.com/office/drawing/2014/main" id="{8FEDE96D-5161-0876-C1AC-669745AB9D4D}"/>
              </a:ext>
            </a:extLst>
          </p:cNvPr>
          <p:cNvSpPr txBox="1"/>
          <p:nvPr/>
        </p:nvSpPr>
        <p:spPr>
          <a:xfrm>
            <a:off x="2519680" y="375920"/>
            <a:ext cx="6908800" cy="461665"/>
          </a:xfrm>
          <a:prstGeom prst="rect">
            <a:avLst/>
          </a:prstGeom>
          <a:noFill/>
        </p:spPr>
        <p:txBody>
          <a:bodyPr wrap="square" rtlCol="0">
            <a:spAutoFit/>
          </a:bodyPr>
          <a:lstStyle/>
          <a:p>
            <a:r>
              <a:rPr lang="en-US" sz="2400" i="1" u="sng" dirty="0"/>
              <a:t>Creating the Webservices and Unit Testing</a:t>
            </a:r>
            <a:endParaRPr lang="en-IN" sz="2400" i="1" u="sng" dirty="0"/>
          </a:p>
        </p:txBody>
      </p:sp>
      <p:pic>
        <p:nvPicPr>
          <p:cNvPr id="3" name="Picture 2">
            <a:extLst>
              <a:ext uri="{FF2B5EF4-FFF2-40B4-BE49-F238E27FC236}">
                <a16:creationId xmlns:a16="http://schemas.microsoft.com/office/drawing/2014/main" id="{2C7A1D54-C4B5-C926-51D7-B85C8AA50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839" y="3288268"/>
            <a:ext cx="3309529" cy="1704657"/>
          </a:xfrm>
          <a:prstGeom prst="rect">
            <a:avLst/>
          </a:prstGeom>
        </p:spPr>
      </p:pic>
      <p:pic>
        <p:nvPicPr>
          <p:cNvPr id="5" name="Picture 4">
            <a:extLst>
              <a:ext uri="{FF2B5EF4-FFF2-40B4-BE49-F238E27FC236}">
                <a16:creationId xmlns:a16="http://schemas.microsoft.com/office/drawing/2014/main" id="{59720C7C-06B1-F2F4-FB90-BF4E85FDA2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9719" y="3112323"/>
            <a:ext cx="1621522" cy="1621522"/>
          </a:xfrm>
          <a:prstGeom prst="rect">
            <a:avLst/>
          </a:prstGeom>
        </p:spPr>
      </p:pic>
      <p:sp>
        <p:nvSpPr>
          <p:cNvPr id="6" name="TextBox 5">
            <a:extLst>
              <a:ext uri="{FF2B5EF4-FFF2-40B4-BE49-F238E27FC236}">
                <a16:creationId xmlns:a16="http://schemas.microsoft.com/office/drawing/2014/main" id="{E1FF0F95-EC9A-83C0-F9F3-E28534DA203F}"/>
              </a:ext>
            </a:extLst>
          </p:cNvPr>
          <p:cNvSpPr txBox="1"/>
          <p:nvPr/>
        </p:nvSpPr>
        <p:spPr>
          <a:xfrm>
            <a:off x="8171223" y="4808259"/>
            <a:ext cx="1621522" cy="369332"/>
          </a:xfrm>
          <a:prstGeom prst="rect">
            <a:avLst/>
          </a:prstGeom>
          <a:noFill/>
        </p:spPr>
        <p:txBody>
          <a:bodyPr wrap="square" rtlCol="0">
            <a:spAutoFit/>
          </a:bodyPr>
          <a:lstStyle/>
          <a:p>
            <a:r>
              <a:rPr lang="en-IN" dirty="0"/>
              <a:t>Postman</a:t>
            </a:r>
          </a:p>
        </p:txBody>
      </p:sp>
    </p:spTree>
    <p:extLst>
      <p:ext uri="{BB962C8B-B14F-4D97-AF65-F5344CB8AC3E}">
        <p14:creationId xmlns:p14="http://schemas.microsoft.com/office/powerpoint/2010/main" val="2506934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0"/>
            <a:ext cx="12192001" cy="6857999"/>
          </a:xfrm>
          <a:prstGeom prst="rect">
            <a:avLst/>
          </a:prstGeom>
        </p:spPr>
      </p:pic>
      <p:sp>
        <p:nvSpPr>
          <p:cNvPr id="10" name="TextBox 9">
            <a:extLst>
              <a:ext uri="{FF2B5EF4-FFF2-40B4-BE49-F238E27FC236}">
                <a16:creationId xmlns:a16="http://schemas.microsoft.com/office/drawing/2014/main" id="{53F56018-3D05-36E4-A4D5-32B4EA3B7001}"/>
              </a:ext>
            </a:extLst>
          </p:cNvPr>
          <p:cNvSpPr txBox="1"/>
          <p:nvPr/>
        </p:nvSpPr>
        <p:spPr>
          <a:xfrm>
            <a:off x="4124960" y="6162655"/>
            <a:ext cx="8412480" cy="461665"/>
          </a:xfrm>
          <a:prstGeom prst="rect">
            <a:avLst/>
          </a:prstGeom>
          <a:noFill/>
        </p:spPr>
        <p:txBody>
          <a:bodyPr wrap="square" rtlCol="0">
            <a:spAutoFit/>
          </a:bodyPr>
          <a:lstStyle/>
          <a:p>
            <a:r>
              <a:rPr lang="en-IN" sz="2400" dirty="0"/>
              <a:t>Code for </a:t>
            </a:r>
            <a:r>
              <a:rPr lang="en-IN" sz="2400" dirty="0" err="1"/>
              <a:t>webservice.php</a:t>
            </a:r>
            <a:endParaRPr lang="en-IN" sz="2400" dirty="0"/>
          </a:p>
        </p:txBody>
      </p:sp>
      <p:pic>
        <p:nvPicPr>
          <p:cNvPr id="4" name="Picture 3" descr="A screenshot of a computer&#10;&#10;Description automatically generated">
            <a:extLst>
              <a:ext uri="{FF2B5EF4-FFF2-40B4-BE49-F238E27FC236}">
                <a16:creationId xmlns:a16="http://schemas.microsoft.com/office/drawing/2014/main" id="{4F19981B-B762-8D69-340A-E8D2939EF402}"/>
              </a:ext>
            </a:extLst>
          </p:cNvPr>
          <p:cNvPicPr>
            <a:picLocks noChangeAspect="1"/>
          </p:cNvPicPr>
          <p:nvPr/>
        </p:nvPicPr>
        <p:blipFill rotWithShape="1">
          <a:blip r:embed="rId3">
            <a:extLst>
              <a:ext uri="{28A0092B-C50C-407E-A947-70E740481C1C}">
                <a14:useLocalDpi xmlns:a14="http://schemas.microsoft.com/office/drawing/2010/main" val="0"/>
              </a:ext>
            </a:extLst>
          </a:blip>
          <a:srcRect l="19083" r="32500" b="21481"/>
          <a:stretch/>
        </p:blipFill>
        <p:spPr>
          <a:xfrm>
            <a:off x="2895600" y="182880"/>
            <a:ext cx="6543040" cy="5968694"/>
          </a:xfrm>
          <a:prstGeom prst="rect">
            <a:avLst/>
          </a:prstGeom>
        </p:spPr>
      </p:pic>
      <p:sp>
        <p:nvSpPr>
          <p:cNvPr id="7" name="Rectangle 6">
            <a:extLst>
              <a:ext uri="{FF2B5EF4-FFF2-40B4-BE49-F238E27FC236}">
                <a16:creationId xmlns:a16="http://schemas.microsoft.com/office/drawing/2014/main" id="{F3C158D6-75EE-A320-8187-5E6086C8D5E9}"/>
              </a:ext>
            </a:extLst>
          </p:cNvPr>
          <p:cNvSpPr/>
          <p:nvPr/>
        </p:nvSpPr>
        <p:spPr>
          <a:xfrm>
            <a:off x="3706178" y="1773238"/>
            <a:ext cx="1053147" cy="85725"/>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D20DE1F-EA2C-CD51-F37E-8C80F7361001}"/>
              </a:ext>
            </a:extLst>
          </p:cNvPr>
          <p:cNvSpPr/>
          <p:nvPr/>
        </p:nvSpPr>
        <p:spPr>
          <a:xfrm>
            <a:off x="3706178" y="1890077"/>
            <a:ext cx="1053147" cy="85725"/>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222A6D75-E90F-5B74-6D4B-DDA8FDF229A2}"/>
              </a:ext>
            </a:extLst>
          </p:cNvPr>
          <p:cNvSpPr/>
          <p:nvPr/>
        </p:nvSpPr>
        <p:spPr>
          <a:xfrm>
            <a:off x="3706178" y="1986883"/>
            <a:ext cx="1053147" cy="85725"/>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1248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0"/>
            <a:ext cx="12192001" cy="6857999"/>
          </a:xfrm>
          <a:prstGeom prst="rect">
            <a:avLst/>
          </a:prstGeom>
        </p:spPr>
      </p:pic>
      <p:sp>
        <p:nvSpPr>
          <p:cNvPr id="10" name="TextBox 9">
            <a:extLst>
              <a:ext uri="{FF2B5EF4-FFF2-40B4-BE49-F238E27FC236}">
                <a16:creationId xmlns:a16="http://schemas.microsoft.com/office/drawing/2014/main" id="{53F56018-3D05-36E4-A4D5-32B4EA3B7001}"/>
              </a:ext>
            </a:extLst>
          </p:cNvPr>
          <p:cNvSpPr txBox="1"/>
          <p:nvPr/>
        </p:nvSpPr>
        <p:spPr>
          <a:xfrm>
            <a:off x="3373120" y="5652113"/>
            <a:ext cx="8412480" cy="461665"/>
          </a:xfrm>
          <a:prstGeom prst="rect">
            <a:avLst/>
          </a:prstGeom>
          <a:noFill/>
        </p:spPr>
        <p:txBody>
          <a:bodyPr wrap="square" rtlCol="0">
            <a:spAutoFit/>
          </a:bodyPr>
          <a:lstStyle/>
          <a:p>
            <a:r>
              <a:rPr lang="en-IN" sz="2400" dirty="0"/>
              <a:t>Testing </a:t>
            </a:r>
            <a:r>
              <a:rPr lang="en-IN" sz="2400" dirty="0" err="1"/>
              <a:t>webservice.php</a:t>
            </a:r>
            <a:r>
              <a:rPr lang="en-IN" sz="2400" dirty="0"/>
              <a:t> with postman</a:t>
            </a:r>
          </a:p>
        </p:txBody>
      </p:sp>
      <p:pic>
        <p:nvPicPr>
          <p:cNvPr id="3" name="Picture 2" descr="A screenshot of a computer&#10;&#10;Description automatically generated">
            <a:extLst>
              <a:ext uri="{FF2B5EF4-FFF2-40B4-BE49-F238E27FC236}">
                <a16:creationId xmlns:a16="http://schemas.microsoft.com/office/drawing/2014/main" id="{96B2EECA-2958-9FF7-C3ED-F76848810F05}"/>
              </a:ext>
            </a:extLst>
          </p:cNvPr>
          <p:cNvPicPr>
            <a:picLocks noChangeAspect="1"/>
          </p:cNvPicPr>
          <p:nvPr/>
        </p:nvPicPr>
        <p:blipFill rotWithShape="1">
          <a:blip r:embed="rId3">
            <a:extLst>
              <a:ext uri="{28A0092B-C50C-407E-A947-70E740481C1C}">
                <a14:useLocalDpi xmlns:a14="http://schemas.microsoft.com/office/drawing/2010/main" val="0"/>
              </a:ext>
            </a:extLst>
          </a:blip>
          <a:srcRect l="-1" t="5185" r="917" b="10223"/>
          <a:stretch/>
        </p:blipFill>
        <p:spPr>
          <a:xfrm>
            <a:off x="952702" y="313593"/>
            <a:ext cx="10528098" cy="5055966"/>
          </a:xfrm>
          <a:prstGeom prst="rect">
            <a:avLst/>
          </a:prstGeom>
        </p:spPr>
      </p:pic>
    </p:spTree>
    <p:extLst>
      <p:ext uri="{BB962C8B-B14F-4D97-AF65-F5344CB8AC3E}">
        <p14:creationId xmlns:p14="http://schemas.microsoft.com/office/powerpoint/2010/main" val="1285834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0"/>
            <a:ext cx="12192001" cy="6857999"/>
          </a:xfrm>
          <a:prstGeom prst="rect">
            <a:avLst/>
          </a:prstGeom>
        </p:spPr>
      </p:pic>
      <p:sp>
        <p:nvSpPr>
          <p:cNvPr id="10" name="TextBox 9">
            <a:extLst>
              <a:ext uri="{FF2B5EF4-FFF2-40B4-BE49-F238E27FC236}">
                <a16:creationId xmlns:a16="http://schemas.microsoft.com/office/drawing/2014/main" id="{53F56018-3D05-36E4-A4D5-32B4EA3B7001}"/>
              </a:ext>
            </a:extLst>
          </p:cNvPr>
          <p:cNvSpPr txBox="1"/>
          <p:nvPr/>
        </p:nvSpPr>
        <p:spPr>
          <a:xfrm>
            <a:off x="2214880" y="1598273"/>
            <a:ext cx="841248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Then I created the webservice2 which fetches the data from the database according to the parameters entered by the User and returns HTML code which is then rendered by the browser and displayed to the user.</a:t>
            </a:r>
          </a:p>
          <a:p>
            <a:endParaRPr lang="en-US" dirty="0"/>
          </a:p>
          <a:p>
            <a:pPr marL="285750" indent="-285750">
              <a:buFont typeface="Arial" panose="020B0604020202020204" pitchFamily="34" charset="0"/>
              <a:buChar char="•"/>
            </a:pPr>
            <a:r>
              <a:rPr lang="en-US" dirty="0"/>
              <a:t>I used jQuery on the frontend to take inputs from the user and the call the backend webservice that returns the results in the form of HTML tags </a:t>
            </a:r>
          </a:p>
        </p:txBody>
      </p:sp>
      <p:sp>
        <p:nvSpPr>
          <p:cNvPr id="2" name="TextBox 1">
            <a:extLst>
              <a:ext uri="{FF2B5EF4-FFF2-40B4-BE49-F238E27FC236}">
                <a16:creationId xmlns:a16="http://schemas.microsoft.com/office/drawing/2014/main" id="{6C5CCF65-B7AF-0FF1-7554-FCB87321EF6E}"/>
              </a:ext>
            </a:extLst>
          </p:cNvPr>
          <p:cNvSpPr txBox="1"/>
          <p:nvPr/>
        </p:nvSpPr>
        <p:spPr>
          <a:xfrm>
            <a:off x="2214880" y="487680"/>
            <a:ext cx="7711440" cy="461665"/>
          </a:xfrm>
          <a:prstGeom prst="rect">
            <a:avLst/>
          </a:prstGeom>
          <a:noFill/>
        </p:spPr>
        <p:txBody>
          <a:bodyPr wrap="square" rtlCol="0">
            <a:spAutoFit/>
          </a:bodyPr>
          <a:lstStyle/>
          <a:p>
            <a:r>
              <a:rPr lang="en-US" sz="2400" i="1" u="sng" dirty="0"/>
              <a:t>Connect the Frontend with the Backend APIs</a:t>
            </a:r>
            <a:endParaRPr lang="en-IN" sz="2400" i="1" u="sng" dirty="0"/>
          </a:p>
        </p:txBody>
      </p:sp>
      <p:pic>
        <p:nvPicPr>
          <p:cNvPr id="4" name="Picture 3">
            <a:extLst>
              <a:ext uri="{FF2B5EF4-FFF2-40B4-BE49-F238E27FC236}">
                <a16:creationId xmlns:a16="http://schemas.microsoft.com/office/drawing/2014/main" id="{AF67029E-7A34-EA1A-58ED-CE4240B9C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560" y="4274037"/>
            <a:ext cx="3309529" cy="1704657"/>
          </a:xfrm>
          <a:prstGeom prst="rect">
            <a:avLst/>
          </a:prstGeom>
        </p:spPr>
      </p:pic>
      <p:pic>
        <p:nvPicPr>
          <p:cNvPr id="5" name="Picture 4">
            <a:extLst>
              <a:ext uri="{FF2B5EF4-FFF2-40B4-BE49-F238E27FC236}">
                <a16:creationId xmlns:a16="http://schemas.microsoft.com/office/drawing/2014/main" id="{7972B5A5-FDBF-96F5-3589-CFBB9B2D2EF0}"/>
              </a:ext>
            </a:extLst>
          </p:cNvPr>
          <p:cNvPicPr>
            <a:picLocks noChangeAspect="1"/>
          </p:cNvPicPr>
          <p:nvPr/>
        </p:nvPicPr>
        <p:blipFill>
          <a:blip r:embed="rId4"/>
          <a:stretch>
            <a:fillRect/>
          </a:stretch>
        </p:blipFill>
        <p:spPr>
          <a:xfrm>
            <a:off x="6560729" y="4478004"/>
            <a:ext cx="3106777" cy="904294"/>
          </a:xfrm>
          <a:prstGeom prst="rect">
            <a:avLst/>
          </a:prstGeom>
        </p:spPr>
      </p:pic>
    </p:spTree>
    <p:extLst>
      <p:ext uri="{BB962C8B-B14F-4D97-AF65-F5344CB8AC3E}">
        <p14:creationId xmlns:p14="http://schemas.microsoft.com/office/powerpoint/2010/main" val="426967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3860800" y="6320730"/>
            <a:ext cx="4653280" cy="400110"/>
          </a:xfrm>
          <a:prstGeom prst="rect">
            <a:avLst/>
          </a:prstGeom>
          <a:noFill/>
        </p:spPr>
        <p:txBody>
          <a:bodyPr wrap="square" rtlCol="0">
            <a:spAutoFit/>
          </a:bodyPr>
          <a:lstStyle/>
          <a:p>
            <a:r>
              <a:rPr lang="en-US" sz="2000" dirty="0">
                <a:latin typeface="Cabin Condensed" pitchFamily="2" charset="0"/>
              </a:rPr>
              <a:t>Code snippet for webservice2.php</a:t>
            </a:r>
          </a:p>
        </p:txBody>
      </p:sp>
      <p:pic>
        <p:nvPicPr>
          <p:cNvPr id="8" name="Picture 7" descr="A screenshot of a computer&#10;&#10;Description automatically generated">
            <a:extLst>
              <a:ext uri="{FF2B5EF4-FFF2-40B4-BE49-F238E27FC236}">
                <a16:creationId xmlns:a16="http://schemas.microsoft.com/office/drawing/2014/main" id="{BB1517E7-9AAE-EE8F-2AEE-59C20B99C65D}"/>
              </a:ext>
            </a:extLst>
          </p:cNvPr>
          <p:cNvPicPr>
            <a:picLocks noChangeAspect="1"/>
          </p:cNvPicPr>
          <p:nvPr/>
        </p:nvPicPr>
        <p:blipFill rotWithShape="1">
          <a:blip r:embed="rId3">
            <a:extLst>
              <a:ext uri="{28A0092B-C50C-407E-A947-70E740481C1C}">
                <a14:useLocalDpi xmlns:a14="http://schemas.microsoft.com/office/drawing/2010/main" val="0"/>
              </a:ext>
            </a:extLst>
          </a:blip>
          <a:srcRect l="19000" t="3851" r="38417" b="21221"/>
          <a:stretch/>
        </p:blipFill>
        <p:spPr>
          <a:xfrm>
            <a:off x="2499360" y="35560"/>
            <a:ext cx="6289040" cy="6224616"/>
          </a:xfrm>
          <a:prstGeom prst="rect">
            <a:avLst/>
          </a:prstGeom>
        </p:spPr>
      </p:pic>
      <p:sp>
        <p:nvSpPr>
          <p:cNvPr id="9" name="Rectangle 8">
            <a:extLst>
              <a:ext uri="{FF2B5EF4-FFF2-40B4-BE49-F238E27FC236}">
                <a16:creationId xmlns:a16="http://schemas.microsoft.com/office/drawing/2014/main" id="{C31DB72A-08A7-AFA4-1C7E-F2134A7A28C8}"/>
              </a:ext>
            </a:extLst>
          </p:cNvPr>
          <p:cNvSpPr/>
          <p:nvPr/>
        </p:nvSpPr>
        <p:spPr>
          <a:xfrm>
            <a:off x="3391853" y="1455738"/>
            <a:ext cx="1053147" cy="85725"/>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AA21CC1-C0B1-F3AC-EF38-B70DB662D76E}"/>
              </a:ext>
            </a:extLst>
          </p:cNvPr>
          <p:cNvSpPr/>
          <p:nvPr/>
        </p:nvSpPr>
        <p:spPr>
          <a:xfrm>
            <a:off x="3391852" y="1559154"/>
            <a:ext cx="1053147" cy="85725"/>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B2BDAEC-6B30-07FB-044E-492763DCF4BB}"/>
              </a:ext>
            </a:extLst>
          </p:cNvPr>
          <p:cNvSpPr/>
          <p:nvPr/>
        </p:nvSpPr>
        <p:spPr>
          <a:xfrm>
            <a:off x="3391852" y="1662570"/>
            <a:ext cx="1053147" cy="85725"/>
          </a:xfrm>
          <a:prstGeom prst="rect">
            <a:avLst/>
          </a:prstGeom>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0086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3530600" y="5930313"/>
            <a:ext cx="6360160" cy="461665"/>
          </a:xfrm>
          <a:prstGeom prst="rect">
            <a:avLst/>
          </a:prstGeom>
          <a:noFill/>
        </p:spPr>
        <p:txBody>
          <a:bodyPr wrap="square" rtlCol="0">
            <a:spAutoFit/>
          </a:bodyPr>
          <a:lstStyle/>
          <a:p>
            <a:r>
              <a:rPr lang="en-IN" sz="2400" dirty="0"/>
              <a:t>Testing webservice2.php with postman</a:t>
            </a:r>
          </a:p>
        </p:txBody>
      </p:sp>
      <p:pic>
        <p:nvPicPr>
          <p:cNvPr id="3" name="Picture 2" descr="A screenshot of a computer&#10;&#10;Description automatically generated">
            <a:extLst>
              <a:ext uri="{FF2B5EF4-FFF2-40B4-BE49-F238E27FC236}">
                <a16:creationId xmlns:a16="http://schemas.microsoft.com/office/drawing/2014/main" id="{3E49E044-E970-DE92-51DF-28D07660B5EE}"/>
              </a:ext>
            </a:extLst>
          </p:cNvPr>
          <p:cNvPicPr>
            <a:picLocks noChangeAspect="1"/>
          </p:cNvPicPr>
          <p:nvPr/>
        </p:nvPicPr>
        <p:blipFill rotWithShape="1">
          <a:blip r:embed="rId3">
            <a:extLst>
              <a:ext uri="{28A0092B-C50C-407E-A947-70E740481C1C}">
                <a14:useLocalDpi xmlns:a14="http://schemas.microsoft.com/office/drawing/2010/main" val="0"/>
              </a:ext>
            </a:extLst>
          </a:blip>
          <a:srcRect t="4" b="-1"/>
          <a:stretch/>
        </p:blipFill>
        <p:spPr>
          <a:xfrm>
            <a:off x="1361440" y="361994"/>
            <a:ext cx="10027920" cy="5206326"/>
          </a:xfrm>
          <a:prstGeom prst="rect">
            <a:avLst/>
          </a:prstGeom>
        </p:spPr>
      </p:pic>
    </p:spTree>
    <p:extLst>
      <p:ext uri="{BB962C8B-B14F-4D97-AF65-F5344CB8AC3E}">
        <p14:creationId xmlns:p14="http://schemas.microsoft.com/office/powerpoint/2010/main" val="340582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pic>
        <p:nvPicPr>
          <p:cNvPr id="3" name="Picture 2">
            <a:extLst>
              <a:ext uri="{FF2B5EF4-FFF2-40B4-BE49-F238E27FC236}">
                <a16:creationId xmlns:a16="http://schemas.microsoft.com/office/drawing/2014/main" id="{8EBD9900-D12E-7BE4-5378-22EEE9F89E9C}"/>
              </a:ext>
            </a:extLst>
          </p:cNvPr>
          <p:cNvPicPr>
            <a:picLocks noChangeAspect="1"/>
          </p:cNvPicPr>
          <p:nvPr/>
        </p:nvPicPr>
        <p:blipFill>
          <a:blip r:embed="rId3"/>
          <a:stretch>
            <a:fillRect/>
          </a:stretch>
        </p:blipFill>
        <p:spPr>
          <a:xfrm>
            <a:off x="1336040" y="1173480"/>
            <a:ext cx="9883861" cy="2057400"/>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3840480" y="4081193"/>
            <a:ext cx="4653280" cy="677108"/>
          </a:xfrm>
          <a:prstGeom prst="rect">
            <a:avLst/>
          </a:prstGeom>
          <a:noFill/>
        </p:spPr>
        <p:txBody>
          <a:bodyPr wrap="square" rtlCol="0">
            <a:spAutoFit/>
          </a:bodyPr>
          <a:lstStyle/>
          <a:p>
            <a:r>
              <a:rPr lang="en-US" sz="2000" dirty="0">
                <a:latin typeface="Cabin Condensed" pitchFamily="2" charset="0"/>
              </a:rPr>
              <a:t>jQuery code snippet to get input from User</a:t>
            </a:r>
          </a:p>
          <a:p>
            <a:endParaRPr lang="en-IN" dirty="0"/>
          </a:p>
        </p:txBody>
      </p:sp>
    </p:spTree>
    <p:extLst>
      <p:ext uri="{BB962C8B-B14F-4D97-AF65-F5344CB8AC3E}">
        <p14:creationId xmlns:p14="http://schemas.microsoft.com/office/powerpoint/2010/main" val="330561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2402840" y="1063673"/>
            <a:ext cx="7696200" cy="1323439"/>
          </a:xfrm>
          <a:prstGeom prst="rect">
            <a:avLst/>
          </a:prstGeom>
          <a:noFill/>
        </p:spPr>
        <p:txBody>
          <a:bodyPr wrap="square" rtlCol="0">
            <a:spAutoFit/>
          </a:bodyPr>
          <a:lstStyle/>
          <a:p>
            <a:pPr algn="ctr"/>
            <a:r>
              <a:rPr lang="en-US" sz="8000" dirty="0"/>
              <a:t>Project DEMO</a:t>
            </a:r>
            <a:endParaRPr lang="en-IN" sz="8000" dirty="0"/>
          </a:p>
        </p:txBody>
      </p:sp>
    </p:spTree>
    <p:extLst>
      <p:ext uri="{BB962C8B-B14F-4D97-AF65-F5344CB8AC3E}">
        <p14:creationId xmlns:p14="http://schemas.microsoft.com/office/powerpoint/2010/main" val="94103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2402840" y="1063673"/>
            <a:ext cx="8742680" cy="2492990"/>
          </a:xfrm>
          <a:prstGeom prst="rect">
            <a:avLst/>
          </a:prstGeom>
          <a:noFill/>
        </p:spPr>
        <p:txBody>
          <a:bodyPr wrap="square" rtlCol="0">
            <a:spAutoFit/>
          </a:bodyPr>
          <a:lstStyle/>
          <a:p>
            <a:pPr algn="ctr"/>
            <a:r>
              <a:rPr lang="en-US" sz="3600" dirty="0"/>
              <a:t>References</a:t>
            </a:r>
          </a:p>
          <a:p>
            <a:pPr algn="ctr"/>
            <a:endParaRPr lang="en-US" sz="3600" dirty="0"/>
          </a:p>
          <a:p>
            <a:r>
              <a:rPr lang="en-IN" sz="1800" dirty="0">
                <a:effectLst/>
                <a:latin typeface="Calibri" panose="020F0502020204030204" pitchFamily="34" charset="0"/>
                <a:ea typeface="Times New Roman" panose="02020603050405020304" pitchFamily="18" charset="0"/>
                <a:cs typeface="Times New Roman" panose="02020603050405020304" pitchFamily="18" charset="0"/>
                <a:hlinkClick r:id="rId3"/>
              </a:rPr>
              <a:t>https://youtube.com/playlist?list=PLuZl-_4JTIOaInM7oxq-7IUeAweZV0hFq</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IN" sz="1600" dirty="0">
                <a:hlinkClick r:id="rId4"/>
              </a:rPr>
              <a:t>https://www.figma.com/files/recents-and</a:t>
            </a:r>
            <a:r>
              <a:rPr lang="en-IN" sz="1600" dirty="0">
                <a:hlinkClick r:id="rId4"/>
              </a:rPr>
              <a:t>-</a:t>
            </a:r>
            <a:r>
              <a:rPr lang="en-IN" sz="1600" dirty="0">
                <a:hlinkClick r:id="rId4"/>
              </a:rPr>
              <a:t>sharing?fuid=1252921441807571540</a:t>
            </a:r>
            <a:endParaRPr lang="en-IN" sz="1600" dirty="0"/>
          </a:p>
          <a:p>
            <a:endParaRPr lang="en-IN" sz="1600" dirty="0"/>
          </a:p>
          <a:p>
            <a:r>
              <a:rPr lang="en-US" sz="1600" dirty="0">
                <a:hlinkClick r:id="rId5"/>
              </a:rPr>
              <a:t>Free Web Hosting with PHP, MySQL and cPanel, No Ads (000webhost.com)</a:t>
            </a:r>
            <a:endParaRPr lang="en-IN" sz="1600" dirty="0"/>
          </a:p>
        </p:txBody>
      </p:sp>
    </p:spTree>
    <p:extLst>
      <p:ext uri="{BB962C8B-B14F-4D97-AF65-F5344CB8AC3E}">
        <p14:creationId xmlns:p14="http://schemas.microsoft.com/office/powerpoint/2010/main" val="57293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1915160" y="1506121"/>
            <a:ext cx="7696200" cy="1323439"/>
          </a:xfrm>
          <a:prstGeom prst="rect">
            <a:avLst/>
          </a:prstGeom>
          <a:noFill/>
        </p:spPr>
        <p:txBody>
          <a:bodyPr wrap="square" rtlCol="0">
            <a:spAutoFit/>
          </a:bodyPr>
          <a:lstStyle/>
          <a:p>
            <a:pPr algn="ctr"/>
            <a:r>
              <a:rPr lang="en-US" sz="8000" dirty="0"/>
              <a:t>Thank you</a:t>
            </a:r>
            <a:endParaRPr lang="en-IN" sz="8000" dirty="0"/>
          </a:p>
        </p:txBody>
      </p:sp>
      <p:sp>
        <p:nvSpPr>
          <p:cNvPr id="2" name="TextBox 1">
            <a:extLst>
              <a:ext uri="{FF2B5EF4-FFF2-40B4-BE49-F238E27FC236}">
                <a16:creationId xmlns:a16="http://schemas.microsoft.com/office/drawing/2014/main" id="{9752AA91-D5B7-A4DF-3CAB-24C1E74DEA90}"/>
              </a:ext>
            </a:extLst>
          </p:cNvPr>
          <p:cNvSpPr txBox="1"/>
          <p:nvPr/>
        </p:nvSpPr>
        <p:spPr>
          <a:xfrm>
            <a:off x="327259" y="5197642"/>
            <a:ext cx="5005137" cy="646331"/>
          </a:xfrm>
          <a:prstGeom prst="rect">
            <a:avLst/>
          </a:prstGeom>
          <a:noFill/>
        </p:spPr>
        <p:txBody>
          <a:bodyPr wrap="square" rtlCol="0">
            <a:spAutoFit/>
          </a:bodyPr>
          <a:lstStyle/>
          <a:p>
            <a:r>
              <a:rPr lang="en-IN" dirty="0"/>
              <a:t>Contact:</a:t>
            </a:r>
          </a:p>
          <a:p>
            <a:r>
              <a:rPr lang="en-IN" dirty="0"/>
              <a:t>Email: ritwikraj3001@gmail.com</a:t>
            </a:r>
          </a:p>
        </p:txBody>
      </p:sp>
    </p:spTree>
    <p:extLst>
      <p:ext uri="{BB962C8B-B14F-4D97-AF65-F5344CB8AC3E}">
        <p14:creationId xmlns:p14="http://schemas.microsoft.com/office/powerpoint/2010/main" val="426906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2" y="1"/>
            <a:ext cx="12192001" cy="6857999"/>
          </a:xfrm>
          <a:prstGeom prst="rect">
            <a:avLst/>
          </a:prstGeom>
        </p:spPr>
      </p:pic>
      <p:sp>
        <p:nvSpPr>
          <p:cNvPr id="2" name="Title 1">
            <a:extLst>
              <a:ext uri="{FF2B5EF4-FFF2-40B4-BE49-F238E27FC236}">
                <a16:creationId xmlns:a16="http://schemas.microsoft.com/office/drawing/2014/main" id="{C914F84B-B33A-AB97-F56D-502CAF8668AE}"/>
              </a:ext>
            </a:extLst>
          </p:cNvPr>
          <p:cNvSpPr>
            <a:spLocks noGrp="1"/>
          </p:cNvSpPr>
          <p:nvPr>
            <p:ph type="ctrTitle"/>
          </p:nvPr>
        </p:nvSpPr>
        <p:spPr>
          <a:xfrm>
            <a:off x="2202118" y="433238"/>
            <a:ext cx="7272408" cy="581328"/>
          </a:xfrm>
          <a:effectLst>
            <a:outerShdw blurRad="38100" dist="12700" dir="2700000" algn="tl" rotWithShape="0">
              <a:prstClr val="black">
                <a:alpha val="40000"/>
              </a:prstClr>
            </a:outerShdw>
          </a:effectLst>
        </p:spPr>
        <p:txBody>
          <a:bodyPr anchor="b">
            <a:normAutofit/>
          </a:bodyPr>
          <a:lstStyle/>
          <a:p>
            <a:r>
              <a:rPr lang="en-IN" sz="2400" dirty="0">
                <a:solidFill>
                  <a:schemeClr val="tx1"/>
                </a:solidFill>
              </a:rPr>
              <a:t>Table of contents</a:t>
            </a:r>
          </a:p>
        </p:txBody>
      </p:sp>
      <p:graphicFrame>
        <p:nvGraphicFramePr>
          <p:cNvPr id="4" name="Table 4">
            <a:extLst>
              <a:ext uri="{FF2B5EF4-FFF2-40B4-BE49-F238E27FC236}">
                <a16:creationId xmlns:a16="http://schemas.microsoft.com/office/drawing/2014/main" id="{218FDDF3-C821-29AC-28EA-CADD3CBB4CEF}"/>
              </a:ext>
            </a:extLst>
          </p:cNvPr>
          <p:cNvGraphicFramePr>
            <a:graphicFrameLocks noGrp="1"/>
          </p:cNvGraphicFramePr>
          <p:nvPr>
            <p:extLst>
              <p:ext uri="{D42A27DB-BD31-4B8C-83A1-F6EECF244321}">
                <p14:modId xmlns:p14="http://schemas.microsoft.com/office/powerpoint/2010/main" val="1866423461"/>
              </p:ext>
            </p:extLst>
          </p:nvPr>
        </p:nvGraphicFramePr>
        <p:xfrm>
          <a:off x="1289883" y="1815660"/>
          <a:ext cx="9787758" cy="2966720"/>
        </p:xfrm>
        <a:graphic>
          <a:graphicData uri="http://schemas.openxmlformats.org/drawingml/2006/table">
            <a:tbl>
              <a:tblPr firstRow="1" bandRow="1">
                <a:tableStyleId>{5202B0CA-FC54-4496-8BCA-5EF66A818D29}</a:tableStyleId>
              </a:tblPr>
              <a:tblGrid>
                <a:gridCol w="1766226">
                  <a:extLst>
                    <a:ext uri="{9D8B030D-6E8A-4147-A177-3AD203B41FA5}">
                      <a16:colId xmlns:a16="http://schemas.microsoft.com/office/drawing/2014/main" val="2309862967"/>
                    </a:ext>
                  </a:extLst>
                </a:gridCol>
                <a:gridCol w="5603492">
                  <a:extLst>
                    <a:ext uri="{9D8B030D-6E8A-4147-A177-3AD203B41FA5}">
                      <a16:colId xmlns:a16="http://schemas.microsoft.com/office/drawing/2014/main" val="3515126872"/>
                    </a:ext>
                  </a:extLst>
                </a:gridCol>
                <a:gridCol w="2418040">
                  <a:extLst>
                    <a:ext uri="{9D8B030D-6E8A-4147-A177-3AD203B41FA5}">
                      <a16:colId xmlns:a16="http://schemas.microsoft.com/office/drawing/2014/main" val="456495435"/>
                    </a:ext>
                  </a:extLst>
                </a:gridCol>
              </a:tblGrid>
              <a:tr h="370840">
                <a:tc>
                  <a:txBody>
                    <a:bodyPr/>
                    <a:lstStyle/>
                    <a:p>
                      <a:pPr algn="ctr"/>
                      <a:r>
                        <a:rPr lang="en-IN" dirty="0"/>
                        <a:t>SR No</a:t>
                      </a:r>
                    </a:p>
                  </a:txBody>
                  <a:tcPr/>
                </a:tc>
                <a:tc>
                  <a:txBody>
                    <a:bodyPr/>
                    <a:lstStyle/>
                    <a:p>
                      <a:pPr algn="ctr"/>
                      <a:r>
                        <a:rPr lang="en-IN" dirty="0"/>
                        <a:t>Title</a:t>
                      </a:r>
                    </a:p>
                  </a:txBody>
                  <a:tcPr/>
                </a:tc>
                <a:tc>
                  <a:txBody>
                    <a:bodyPr/>
                    <a:lstStyle/>
                    <a:p>
                      <a:pPr algn="ctr"/>
                      <a:r>
                        <a:rPr lang="en-IN" dirty="0"/>
                        <a:t>Slide No</a:t>
                      </a:r>
                    </a:p>
                  </a:txBody>
                  <a:tcPr/>
                </a:tc>
                <a:extLst>
                  <a:ext uri="{0D108BD9-81ED-4DB2-BD59-A6C34878D82A}">
                    <a16:rowId xmlns:a16="http://schemas.microsoft.com/office/drawing/2014/main" val="3036005736"/>
                  </a:ext>
                </a:extLst>
              </a:tr>
              <a:tr h="370840">
                <a:tc>
                  <a:txBody>
                    <a:bodyPr/>
                    <a:lstStyle/>
                    <a:p>
                      <a:pPr algn="ctr"/>
                      <a:r>
                        <a:rPr lang="en-IN" dirty="0"/>
                        <a:t>1</a:t>
                      </a:r>
                    </a:p>
                  </a:txBody>
                  <a:tcPr/>
                </a:tc>
                <a:tc>
                  <a:txBody>
                    <a:bodyPr/>
                    <a:lstStyle/>
                    <a:p>
                      <a:r>
                        <a:rPr lang="en-IN" dirty="0"/>
                        <a:t>Project Goals</a:t>
                      </a:r>
                    </a:p>
                  </a:txBody>
                  <a:tcPr/>
                </a:tc>
                <a:tc>
                  <a:txBody>
                    <a:bodyPr/>
                    <a:lstStyle/>
                    <a:p>
                      <a:pPr algn="ctr"/>
                      <a:r>
                        <a:rPr lang="en-IN" dirty="0"/>
                        <a:t>3</a:t>
                      </a:r>
                    </a:p>
                  </a:txBody>
                  <a:tcPr/>
                </a:tc>
                <a:extLst>
                  <a:ext uri="{0D108BD9-81ED-4DB2-BD59-A6C34878D82A}">
                    <a16:rowId xmlns:a16="http://schemas.microsoft.com/office/drawing/2014/main" val="106320632"/>
                  </a:ext>
                </a:extLst>
              </a:tr>
              <a:tr h="370840">
                <a:tc>
                  <a:txBody>
                    <a:bodyPr/>
                    <a:lstStyle/>
                    <a:p>
                      <a:pPr algn="ctr"/>
                      <a:r>
                        <a:rPr lang="en-IN" dirty="0"/>
                        <a:t>2</a:t>
                      </a:r>
                    </a:p>
                  </a:txBody>
                  <a:tcPr/>
                </a:tc>
                <a:tc>
                  <a:txBody>
                    <a:bodyPr/>
                    <a:lstStyle/>
                    <a:p>
                      <a:r>
                        <a:rPr lang="en-IN" dirty="0"/>
                        <a:t>Designing the Web-App</a:t>
                      </a:r>
                    </a:p>
                  </a:txBody>
                  <a:tcPr/>
                </a:tc>
                <a:tc>
                  <a:txBody>
                    <a:bodyPr/>
                    <a:lstStyle/>
                    <a:p>
                      <a:pPr algn="ctr"/>
                      <a:r>
                        <a:rPr lang="en-IN" dirty="0"/>
                        <a:t>4</a:t>
                      </a:r>
                    </a:p>
                  </a:txBody>
                  <a:tcPr/>
                </a:tc>
                <a:extLst>
                  <a:ext uri="{0D108BD9-81ED-4DB2-BD59-A6C34878D82A}">
                    <a16:rowId xmlns:a16="http://schemas.microsoft.com/office/drawing/2014/main" val="3563271522"/>
                  </a:ext>
                </a:extLst>
              </a:tr>
              <a:tr h="370840">
                <a:tc>
                  <a:txBody>
                    <a:bodyPr/>
                    <a:lstStyle/>
                    <a:p>
                      <a:pPr algn="ctr"/>
                      <a:r>
                        <a:rPr lang="en-IN" dirty="0"/>
                        <a:t>3</a:t>
                      </a:r>
                    </a:p>
                  </a:txBody>
                  <a:tcPr/>
                </a:tc>
                <a:tc>
                  <a:txBody>
                    <a:bodyPr/>
                    <a:lstStyle/>
                    <a:p>
                      <a:r>
                        <a:rPr lang="en-IN" dirty="0"/>
                        <a:t>Hosting and creating the Database</a:t>
                      </a:r>
                    </a:p>
                  </a:txBody>
                  <a:tcPr/>
                </a:tc>
                <a:tc>
                  <a:txBody>
                    <a:bodyPr/>
                    <a:lstStyle/>
                    <a:p>
                      <a:pPr algn="ctr"/>
                      <a:r>
                        <a:rPr lang="en-US" dirty="0"/>
                        <a:t>6</a:t>
                      </a:r>
                      <a:endParaRPr lang="en-IN" dirty="0"/>
                    </a:p>
                  </a:txBody>
                  <a:tcPr/>
                </a:tc>
                <a:extLst>
                  <a:ext uri="{0D108BD9-81ED-4DB2-BD59-A6C34878D82A}">
                    <a16:rowId xmlns:a16="http://schemas.microsoft.com/office/drawing/2014/main" val="462262814"/>
                  </a:ext>
                </a:extLst>
              </a:tr>
              <a:tr h="370840">
                <a:tc>
                  <a:txBody>
                    <a:bodyPr/>
                    <a:lstStyle/>
                    <a:p>
                      <a:pPr algn="ctr"/>
                      <a:r>
                        <a:rPr lang="en-IN" dirty="0"/>
                        <a:t>4</a:t>
                      </a:r>
                    </a:p>
                  </a:txBody>
                  <a:tcPr/>
                </a:tc>
                <a:tc>
                  <a:txBody>
                    <a:bodyPr/>
                    <a:lstStyle/>
                    <a:p>
                      <a:r>
                        <a:rPr lang="en-IN" dirty="0"/>
                        <a:t>Creating the backend APIs and Unit testing</a:t>
                      </a:r>
                    </a:p>
                  </a:txBody>
                  <a:tcPr/>
                </a:tc>
                <a:tc>
                  <a:txBody>
                    <a:bodyPr/>
                    <a:lstStyle/>
                    <a:p>
                      <a:pPr algn="ctr"/>
                      <a:r>
                        <a:rPr lang="en-IN" dirty="0"/>
                        <a:t>9</a:t>
                      </a:r>
                    </a:p>
                  </a:txBody>
                  <a:tcPr/>
                </a:tc>
                <a:extLst>
                  <a:ext uri="{0D108BD9-81ED-4DB2-BD59-A6C34878D82A}">
                    <a16:rowId xmlns:a16="http://schemas.microsoft.com/office/drawing/2014/main" val="2358252081"/>
                  </a:ext>
                </a:extLst>
              </a:tr>
              <a:tr h="370840">
                <a:tc>
                  <a:txBody>
                    <a:bodyPr/>
                    <a:lstStyle/>
                    <a:p>
                      <a:pPr algn="ctr"/>
                      <a:r>
                        <a:rPr lang="en-IN" dirty="0"/>
                        <a:t>5</a:t>
                      </a:r>
                    </a:p>
                  </a:txBody>
                  <a:tcPr/>
                </a:tc>
                <a:tc>
                  <a:txBody>
                    <a:bodyPr/>
                    <a:lstStyle/>
                    <a:p>
                      <a:r>
                        <a:rPr lang="en-IN" dirty="0"/>
                        <a:t>Connecting the frontend and backend APIs</a:t>
                      </a:r>
                    </a:p>
                  </a:txBody>
                  <a:tcPr/>
                </a:tc>
                <a:tc>
                  <a:txBody>
                    <a:bodyPr/>
                    <a:lstStyle/>
                    <a:p>
                      <a:pPr algn="ctr"/>
                      <a:r>
                        <a:rPr lang="en-IN" dirty="0"/>
                        <a:t>12</a:t>
                      </a:r>
                    </a:p>
                  </a:txBody>
                  <a:tcPr/>
                </a:tc>
                <a:extLst>
                  <a:ext uri="{0D108BD9-81ED-4DB2-BD59-A6C34878D82A}">
                    <a16:rowId xmlns:a16="http://schemas.microsoft.com/office/drawing/2014/main" val="1105504149"/>
                  </a:ext>
                </a:extLst>
              </a:tr>
              <a:tr h="370840">
                <a:tc>
                  <a:txBody>
                    <a:bodyPr/>
                    <a:lstStyle/>
                    <a:p>
                      <a:pPr algn="ctr"/>
                      <a:r>
                        <a:rPr lang="en-IN" dirty="0"/>
                        <a:t>6</a:t>
                      </a:r>
                    </a:p>
                  </a:txBody>
                  <a:tcPr/>
                </a:tc>
                <a:tc>
                  <a:txBody>
                    <a:bodyPr/>
                    <a:lstStyle/>
                    <a:p>
                      <a:r>
                        <a:rPr lang="en-IN" dirty="0"/>
                        <a:t>Project Demo</a:t>
                      </a:r>
                    </a:p>
                  </a:txBody>
                  <a:tcPr/>
                </a:tc>
                <a:tc>
                  <a:txBody>
                    <a:bodyPr/>
                    <a:lstStyle/>
                    <a:p>
                      <a:pPr algn="ctr"/>
                      <a:r>
                        <a:rPr lang="en-IN" dirty="0"/>
                        <a:t>17</a:t>
                      </a:r>
                    </a:p>
                  </a:txBody>
                  <a:tcPr/>
                </a:tc>
                <a:extLst>
                  <a:ext uri="{0D108BD9-81ED-4DB2-BD59-A6C34878D82A}">
                    <a16:rowId xmlns:a16="http://schemas.microsoft.com/office/drawing/2014/main" val="1167244298"/>
                  </a:ext>
                </a:extLst>
              </a:tr>
              <a:tr h="370840">
                <a:tc>
                  <a:txBody>
                    <a:bodyPr/>
                    <a:lstStyle/>
                    <a:p>
                      <a:pPr algn="ctr"/>
                      <a:r>
                        <a:rPr lang="en-IN" dirty="0"/>
                        <a:t>7</a:t>
                      </a:r>
                    </a:p>
                  </a:txBody>
                  <a:tcPr/>
                </a:tc>
                <a:tc>
                  <a:txBody>
                    <a:bodyPr/>
                    <a:lstStyle/>
                    <a:p>
                      <a:r>
                        <a:rPr lang="en-IN" dirty="0"/>
                        <a:t>References and Q&amp;A</a:t>
                      </a:r>
                    </a:p>
                  </a:txBody>
                  <a:tcPr/>
                </a:tc>
                <a:tc>
                  <a:txBody>
                    <a:bodyPr/>
                    <a:lstStyle/>
                    <a:p>
                      <a:pPr algn="ctr"/>
                      <a:r>
                        <a:rPr lang="en-US" dirty="0"/>
                        <a:t>2</a:t>
                      </a:r>
                      <a:r>
                        <a:rPr lang="en-IN" dirty="0"/>
                        <a:t>0</a:t>
                      </a:r>
                    </a:p>
                  </a:txBody>
                  <a:tcPr/>
                </a:tc>
                <a:extLst>
                  <a:ext uri="{0D108BD9-81ED-4DB2-BD59-A6C34878D82A}">
                    <a16:rowId xmlns:a16="http://schemas.microsoft.com/office/drawing/2014/main" val="1758704939"/>
                  </a:ext>
                </a:extLst>
              </a:tr>
            </a:tbl>
          </a:graphicData>
        </a:graphic>
      </p:graphicFrame>
    </p:spTree>
    <p:extLst>
      <p:ext uri="{BB962C8B-B14F-4D97-AF65-F5344CB8AC3E}">
        <p14:creationId xmlns:p14="http://schemas.microsoft.com/office/powerpoint/2010/main" val="4001707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6" name="TextBox 5">
            <a:extLst>
              <a:ext uri="{FF2B5EF4-FFF2-40B4-BE49-F238E27FC236}">
                <a16:creationId xmlns:a16="http://schemas.microsoft.com/office/drawing/2014/main" id="{3F8BC01C-4170-C34A-F061-C27CE621B454}"/>
              </a:ext>
            </a:extLst>
          </p:cNvPr>
          <p:cNvSpPr txBox="1"/>
          <p:nvPr/>
        </p:nvSpPr>
        <p:spPr>
          <a:xfrm>
            <a:off x="2108200" y="2105561"/>
            <a:ext cx="7696200" cy="1323439"/>
          </a:xfrm>
          <a:prstGeom prst="rect">
            <a:avLst/>
          </a:prstGeom>
          <a:noFill/>
        </p:spPr>
        <p:txBody>
          <a:bodyPr wrap="square" rtlCol="0">
            <a:spAutoFit/>
          </a:bodyPr>
          <a:lstStyle/>
          <a:p>
            <a:pPr algn="ctr"/>
            <a:r>
              <a:rPr lang="en-US" sz="8000" dirty="0"/>
              <a:t>Q&amp;A</a:t>
            </a:r>
            <a:endParaRPr lang="en-IN" sz="8000" dirty="0"/>
          </a:p>
        </p:txBody>
      </p:sp>
    </p:spTree>
    <p:extLst>
      <p:ext uri="{BB962C8B-B14F-4D97-AF65-F5344CB8AC3E}">
        <p14:creationId xmlns:p14="http://schemas.microsoft.com/office/powerpoint/2010/main" val="386198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0"/>
            <a:ext cx="12192001" cy="6857999"/>
          </a:xfrm>
          <a:prstGeom prst="rect">
            <a:avLst/>
          </a:prstGeom>
        </p:spPr>
      </p:pic>
      <p:sp>
        <p:nvSpPr>
          <p:cNvPr id="2" name="Title 1">
            <a:extLst>
              <a:ext uri="{FF2B5EF4-FFF2-40B4-BE49-F238E27FC236}">
                <a16:creationId xmlns:a16="http://schemas.microsoft.com/office/drawing/2014/main" id="{C914F84B-B33A-AB97-F56D-502CAF8668AE}"/>
              </a:ext>
            </a:extLst>
          </p:cNvPr>
          <p:cNvSpPr>
            <a:spLocks noGrp="1"/>
          </p:cNvSpPr>
          <p:nvPr>
            <p:ph type="ctrTitle"/>
          </p:nvPr>
        </p:nvSpPr>
        <p:spPr>
          <a:xfrm>
            <a:off x="3329878" y="362118"/>
            <a:ext cx="7272408" cy="581328"/>
          </a:xfrm>
          <a:effectLst>
            <a:outerShdw blurRad="38100" dist="12700" dir="2700000" algn="tl" rotWithShape="0">
              <a:prstClr val="black">
                <a:alpha val="40000"/>
              </a:prstClr>
            </a:outerShdw>
          </a:effectLst>
        </p:spPr>
        <p:txBody>
          <a:bodyPr anchor="b">
            <a:normAutofit/>
          </a:bodyPr>
          <a:lstStyle/>
          <a:p>
            <a:r>
              <a:rPr lang="en-IN" sz="2400" i="1" u="sng" dirty="0">
                <a:solidFill>
                  <a:schemeClr val="tx1"/>
                </a:solidFill>
              </a:rPr>
              <a:t>Develop a Doctor search website</a:t>
            </a:r>
          </a:p>
        </p:txBody>
      </p:sp>
      <p:sp>
        <p:nvSpPr>
          <p:cNvPr id="3" name="TextBox 2">
            <a:extLst>
              <a:ext uri="{FF2B5EF4-FFF2-40B4-BE49-F238E27FC236}">
                <a16:creationId xmlns:a16="http://schemas.microsoft.com/office/drawing/2014/main" id="{F1772588-6AF0-6C23-5BBF-9A6D0944B701}"/>
              </a:ext>
            </a:extLst>
          </p:cNvPr>
          <p:cNvSpPr txBox="1"/>
          <p:nvPr/>
        </p:nvSpPr>
        <p:spPr>
          <a:xfrm>
            <a:off x="1940560" y="1584960"/>
            <a:ext cx="3210560" cy="461665"/>
          </a:xfrm>
          <a:prstGeom prst="rect">
            <a:avLst/>
          </a:prstGeom>
          <a:noFill/>
        </p:spPr>
        <p:txBody>
          <a:bodyPr wrap="square" rtlCol="0">
            <a:spAutoFit/>
          </a:bodyPr>
          <a:lstStyle/>
          <a:p>
            <a:r>
              <a:rPr lang="en-IN" sz="2400" dirty="0"/>
              <a:t>Project Goals</a:t>
            </a:r>
            <a:r>
              <a:rPr lang="en-IN" dirty="0"/>
              <a:t>:</a:t>
            </a:r>
          </a:p>
        </p:txBody>
      </p:sp>
      <p:sp>
        <p:nvSpPr>
          <p:cNvPr id="5" name="TextBox 4">
            <a:extLst>
              <a:ext uri="{FF2B5EF4-FFF2-40B4-BE49-F238E27FC236}">
                <a16:creationId xmlns:a16="http://schemas.microsoft.com/office/drawing/2014/main" id="{ABD6F6E0-FB7D-8FB9-7A5C-D21135B343D3}"/>
              </a:ext>
            </a:extLst>
          </p:cNvPr>
          <p:cNvSpPr txBox="1"/>
          <p:nvPr/>
        </p:nvSpPr>
        <p:spPr>
          <a:xfrm>
            <a:off x="1148080" y="2367280"/>
            <a:ext cx="974344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Understand the use of Figma or Adobe XD for designing web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of Figma plugins like Anima and </a:t>
            </a:r>
            <a:r>
              <a:rPr lang="en-US" dirty="0" err="1"/>
              <a:t>locofy</a:t>
            </a:r>
            <a:r>
              <a:rPr lang="en-US" dirty="0"/>
              <a:t> for converting designs into HTML and CSS code to save development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 how to create database and webservices to search doctors.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Perform backend webservices testing using software like postman.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Integrate the frontend and the backend</a:t>
            </a:r>
          </a:p>
          <a:p>
            <a:endParaRPr lang="en-IN" dirty="0"/>
          </a:p>
        </p:txBody>
      </p:sp>
    </p:spTree>
    <p:extLst>
      <p:ext uri="{BB962C8B-B14F-4D97-AF65-F5344CB8AC3E}">
        <p14:creationId xmlns:p14="http://schemas.microsoft.com/office/powerpoint/2010/main" val="156802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0162"/>
            <a:ext cx="12192001" cy="6857999"/>
          </a:xfrm>
          <a:prstGeom prst="rect">
            <a:avLst/>
          </a:prstGeom>
        </p:spPr>
      </p:pic>
      <p:sp>
        <p:nvSpPr>
          <p:cNvPr id="2" name="Title 1">
            <a:extLst>
              <a:ext uri="{FF2B5EF4-FFF2-40B4-BE49-F238E27FC236}">
                <a16:creationId xmlns:a16="http://schemas.microsoft.com/office/drawing/2014/main" id="{C914F84B-B33A-AB97-F56D-502CAF8668AE}"/>
              </a:ext>
            </a:extLst>
          </p:cNvPr>
          <p:cNvSpPr>
            <a:spLocks noGrp="1"/>
          </p:cNvSpPr>
          <p:nvPr>
            <p:ph type="ctrTitle"/>
          </p:nvPr>
        </p:nvSpPr>
        <p:spPr>
          <a:xfrm>
            <a:off x="3329878" y="362118"/>
            <a:ext cx="7272408" cy="581328"/>
          </a:xfrm>
          <a:effectLst>
            <a:outerShdw blurRad="38100" dist="12700" dir="2700000" algn="tl" rotWithShape="0">
              <a:prstClr val="black">
                <a:alpha val="40000"/>
              </a:prstClr>
            </a:outerShdw>
          </a:effectLst>
        </p:spPr>
        <p:txBody>
          <a:bodyPr anchor="b">
            <a:normAutofit/>
          </a:bodyPr>
          <a:lstStyle/>
          <a:p>
            <a:r>
              <a:rPr lang="en-US" sz="3200" i="1" u="sng" dirty="0"/>
              <a:t>Designing the Web-App</a:t>
            </a:r>
            <a:endParaRPr lang="en-IN" sz="3200" i="1" u="sng" dirty="0">
              <a:solidFill>
                <a:schemeClr val="tx1"/>
              </a:solidFill>
            </a:endParaRPr>
          </a:p>
        </p:txBody>
      </p:sp>
      <p:sp>
        <p:nvSpPr>
          <p:cNvPr id="5" name="TextBox 4">
            <a:extLst>
              <a:ext uri="{FF2B5EF4-FFF2-40B4-BE49-F238E27FC236}">
                <a16:creationId xmlns:a16="http://schemas.microsoft.com/office/drawing/2014/main" id="{ABD6F6E0-FB7D-8FB9-7A5C-D21135B343D3}"/>
              </a:ext>
            </a:extLst>
          </p:cNvPr>
          <p:cNvSpPr txBox="1"/>
          <p:nvPr/>
        </p:nvSpPr>
        <p:spPr>
          <a:xfrm>
            <a:off x="1391920" y="1188720"/>
            <a:ext cx="8585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I used Figma to create the Initial design for the web application. To get some inspiration I went to uplabs.com which is a website that contains web design files and templates. Figma helps us create some quicky prototype ideas which we can share with the clients help them understand what to expect, and they can communicate any changes.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I used </a:t>
            </a:r>
            <a:r>
              <a:rPr lang="en-US" dirty="0" err="1"/>
              <a:t>Locofy</a:t>
            </a:r>
            <a:r>
              <a:rPr lang="en-US" dirty="0"/>
              <a:t> which converts the design to actual HTML and CSS code quickly saving developers a lot of time. It also can add basic animations to buttons and links , create input forms ,etc.</a:t>
            </a:r>
          </a:p>
          <a:p>
            <a:endParaRPr lang="en-IN" dirty="0"/>
          </a:p>
        </p:txBody>
      </p:sp>
      <p:pic>
        <p:nvPicPr>
          <p:cNvPr id="4" name="Picture 3">
            <a:extLst>
              <a:ext uri="{FF2B5EF4-FFF2-40B4-BE49-F238E27FC236}">
                <a16:creationId xmlns:a16="http://schemas.microsoft.com/office/drawing/2014/main" id="{899B9E07-4DB9-3D16-3FAF-2E00DD1C33F5}"/>
              </a:ext>
            </a:extLst>
          </p:cNvPr>
          <p:cNvPicPr>
            <a:picLocks noChangeAspect="1"/>
          </p:cNvPicPr>
          <p:nvPr/>
        </p:nvPicPr>
        <p:blipFill>
          <a:blip r:embed="rId3"/>
          <a:stretch>
            <a:fillRect/>
          </a:stretch>
        </p:blipFill>
        <p:spPr>
          <a:xfrm>
            <a:off x="3429000" y="4403800"/>
            <a:ext cx="1645743" cy="1514956"/>
          </a:xfrm>
          <a:prstGeom prst="rect">
            <a:avLst/>
          </a:prstGeom>
        </p:spPr>
      </p:pic>
      <p:pic>
        <p:nvPicPr>
          <p:cNvPr id="6" name="Picture 5">
            <a:extLst>
              <a:ext uri="{FF2B5EF4-FFF2-40B4-BE49-F238E27FC236}">
                <a16:creationId xmlns:a16="http://schemas.microsoft.com/office/drawing/2014/main" id="{A5614F0C-F906-165D-4A95-071BE9D41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140" y="3741061"/>
            <a:ext cx="3106777" cy="3106777"/>
          </a:xfrm>
          <a:prstGeom prst="rect">
            <a:avLst/>
          </a:prstGeom>
        </p:spPr>
      </p:pic>
      <p:sp>
        <p:nvSpPr>
          <p:cNvPr id="7" name="TextBox 6">
            <a:extLst>
              <a:ext uri="{FF2B5EF4-FFF2-40B4-BE49-F238E27FC236}">
                <a16:creationId xmlns:a16="http://schemas.microsoft.com/office/drawing/2014/main" id="{26629181-2B5A-A693-8CB1-DAF3CEC20346}"/>
              </a:ext>
            </a:extLst>
          </p:cNvPr>
          <p:cNvSpPr txBox="1"/>
          <p:nvPr/>
        </p:nvSpPr>
        <p:spPr>
          <a:xfrm>
            <a:off x="3845827" y="5938653"/>
            <a:ext cx="1395664" cy="369332"/>
          </a:xfrm>
          <a:prstGeom prst="rect">
            <a:avLst/>
          </a:prstGeom>
          <a:noFill/>
        </p:spPr>
        <p:txBody>
          <a:bodyPr wrap="square" rtlCol="0">
            <a:spAutoFit/>
          </a:bodyPr>
          <a:lstStyle/>
          <a:p>
            <a:r>
              <a:rPr lang="en-IN" dirty="0"/>
              <a:t>Figma</a:t>
            </a:r>
          </a:p>
        </p:txBody>
      </p:sp>
      <p:sp>
        <p:nvSpPr>
          <p:cNvPr id="8" name="TextBox 7">
            <a:extLst>
              <a:ext uri="{FF2B5EF4-FFF2-40B4-BE49-F238E27FC236}">
                <a16:creationId xmlns:a16="http://schemas.microsoft.com/office/drawing/2014/main" id="{604DE574-86BD-A89E-A804-68070A51502B}"/>
              </a:ext>
            </a:extLst>
          </p:cNvPr>
          <p:cNvSpPr txBox="1"/>
          <p:nvPr/>
        </p:nvSpPr>
        <p:spPr>
          <a:xfrm>
            <a:off x="7240426" y="5918756"/>
            <a:ext cx="1395664" cy="369332"/>
          </a:xfrm>
          <a:prstGeom prst="rect">
            <a:avLst/>
          </a:prstGeom>
          <a:noFill/>
        </p:spPr>
        <p:txBody>
          <a:bodyPr wrap="square" rtlCol="0">
            <a:spAutoFit/>
          </a:bodyPr>
          <a:lstStyle/>
          <a:p>
            <a:r>
              <a:rPr lang="en-IN" dirty="0" err="1"/>
              <a:t>Locofy</a:t>
            </a:r>
            <a:endParaRPr lang="en-IN" dirty="0"/>
          </a:p>
        </p:txBody>
      </p:sp>
    </p:spTree>
    <p:extLst>
      <p:ext uri="{BB962C8B-B14F-4D97-AF65-F5344CB8AC3E}">
        <p14:creationId xmlns:p14="http://schemas.microsoft.com/office/powerpoint/2010/main" val="2634711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0" y="1"/>
            <a:ext cx="12192001" cy="6857999"/>
          </a:xfrm>
          <a:prstGeom prst="rect">
            <a:avLst/>
          </a:prstGeom>
        </p:spPr>
      </p:pic>
      <p:sp>
        <p:nvSpPr>
          <p:cNvPr id="2" name="Title 1">
            <a:extLst>
              <a:ext uri="{FF2B5EF4-FFF2-40B4-BE49-F238E27FC236}">
                <a16:creationId xmlns:a16="http://schemas.microsoft.com/office/drawing/2014/main" id="{C914F84B-B33A-AB97-F56D-502CAF8668AE}"/>
              </a:ext>
            </a:extLst>
          </p:cNvPr>
          <p:cNvSpPr>
            <a:spLocks noGrp="1"/>
          </p:cNvSpPr>
          <p:nvPr>
            <p:ph type="ctrTitle"/>
          </p:nvPr>
        </p:nvSpPr>
        <p:spPr>
          <a:xfrm>
            <a:off x="3329878" y="362118"/>
            <a:ext cx="7272408" cy="581328"/>
          </a:xfrm>
          <a:effectLst>
            <a:outerShdw blurRad="38100" dist="12700" dir="2700000" algn="tl" rotWithShape="0">
              <a:prstClr val="black">
                <a:alpha val="40000"/>
              </a:prstClr>
            </a:outerShdw>
          </a:effectLst>
        </p:spPr>
        <p:txBody>
          <a:bodyPr anchor="b">
            <a:normAutofit/>
          </a:bodyPr>
          <a:lstStyle/>
          <a:p>
            <a:r>
              <a:rPr lang="en-US" sz="3200" i="1" u="sng" dirty="0"/>
              <a:t>Designing the Web-App</a:t>
            </a:r>
            <a:endParaRPr lang="en-IN" sz="3200" i="1" u="sng" dirty="0">
              <a:solidFill>
                <a:schemeClr val="tx1"/>
              </a:solidFill>
            </a:endParaRPr>
          </a:p>
        </p:txBody>
      </p:sp>
      <p:pic>
        <p:nvPicPr>
          <p:cNvPr id="4" name="Picture 3">
            <a:extLst>
              <a:ext uri="{FF2B5EF4-FFF2-40B4-BE49-F238E27FC236}">
                <a16:creationId xmlns:a16="http://schemas.microsoft.com/office/drawing/2014/main" id="{899B9E07-4DB9-3D16-3FAF-2E00DD1C33F5}"/>
              </a:ext>
            </a:extLst>
          </p:cNvPr>
          <p:cNvPicPr>
            <a:picLocks noChangeAspect="1"/>
          </p:cNvPicPr>
          <p:nvPr/>
        </p:nvPicPr>
        <p:blipFill>
          <a:blip r:embed="rId3"/>
          <a:stretch>
            <a:fillRect/>
          </a:stretch>
        </p:blipFill>
        <p:spPr>
          <a:xfrm>
            <a:off x="4868718" y="5395190"/>
            <a:ext cx="1104785" cy="1016988"/>
          </a:xfrm>
          <a:prstGeom prst="rect">
            <a:avLst/>
          </a:prstGeom>
        </p:spPr>
      </p:pic>
      <p:pic>
        <p:nvPicPr>
          <p:cNvPr id="6" name="Picture 5">
            <a:extLst>
              <a:ext uri="{FF2B5EF4-FFF2-40B4-BE49-F238E27FC236}">
                <a16:creationId xmlns:a16="http://schemas.microsoft.com/office/drawing/2014/main" id="{A5614F0C-F906-165D-4A95-071BE9D41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5805" y="4716734"/>
            <a:ext cx="2503383" cy="2503383"/>
          </a:xfrm>
          <a:prstGeom prst="rect">
            <a:avLst/>
          </a:prstGeom>
        </p:spPr>
      </p:pic>
      <p:sp>
        <p:nvSpPr>
          <p:cNvPr id="7" name="TextBox 6">
            <a:extLst>
              <a:ext uri="{FF2B5EF4-FFF2-40B4-BE49-F238E27FC236}">
                <a16:creationId xmlns:a16="http://schemas.microsoft.com/office/drawing/2014/main" id="{26629181-2B5A-A693-8CB1-DAF3CEC20346}"/>
              </a:ext>
            </a:extLst>
          </p:cNvPr>
          <p:cNvSpPr txBox="1"/>
          <p:nvPr/>
        </p:nvSpPr>
        <p:spPr>
          <a:xfrm>
            <a:off x="4930141" y="6397492"/>
            <a:ext cx="1395664" cy="369332"/>
          </a:xfrm>
          <a:prstGeom prst="rect">
            <a:avLst/>
          </a:prstGeom>
          <a:noFill/>
        </p:spPr>
        <p:txBody>
          <a:bodyPr wrap="square" rtlCol="0">
            <a:spAutoFit/>
          </a:bodyPr>
          <a:lstStyle/>
          <a:p>
            <a:r>
              <a:rPr lang="en-IN" dirty="0"/>
              <a:t>Figma</a:t>
            </a:r>
          </a:p>
        </p:txBody>
      </p:sp>
      <p:sp>
        <p:nvSpPr>
          <p:cNvPr id="8" name="TextBox 7">
            <a:extLst>
              <a:ext uri="{FF2B5EF4-FFF2-40B4-BE49-F238E27FC236}">
                <a16:creationId xmlns:a16="http://schemas.microsoft.com/office/drawing/2014/main" id="{604DE574-86BD-A89E-A804-68070A51502B}"/>
              </a:ext>
            </a:extLst>
          </p:cNvPr>
          <p:cNvSpPr txBox="1"/>
          <p:nvPr/>
        </p:nvSpPr>
        <p:spPr>
          <a:xfrm>
            <a:off x="6843234" y="6397492"/>
            <a:ext cx="1985954" cy="369332"/>
          </a:xfrm>
          <a:prstGeom prst="rect">
            <a:avLst/>
          </a:prstGeom>
          <a:noFill/>
        </p:spPr>
        <p:txBody>
          <a:bodyPr wrap="square" rtlCol="0">
            <a:spAutoFit/>
          </a:bodyPr>
          <a:lstStyle/>
          <a:p>
            <a:r>
              <a:rPr lang="en-IN" dirty="0" err="1"/>
              <a:t>Locofy</a:t>
            </a:r>
            <a:r>
              <a:rPr lang="en-IN" dirty="0"/>
              <a:t> Plugin</a:t>
            </a:r>
          </a:p>
        </p:txBody>
      </p:sp>
      <p:pic>
        <p:nvPicPr>
          <p:cNvPr id="11" name="Picture 10" descr="A screenshot of a computer">
            <a:extLst>
              <a:ext uri="{FF2B5EF4-FFF2-40B4-BE49-F238E27FC236}">
                <a16:creationId xmlns:a16="http://schemas.microsoft.com/office/drawing/2014/main" id="{C0E79F0C-1BC5-7BE3-7068-EC052FD66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448" y="1177341"/>
            <a:ext cx="8114109" cy="4035924"/>
          </a:xfrm>
          <a:prstGeom prst="rect">
            <a:avLst/>
          </a:prstGeom>
        </p:spPr>
      </p:pic>
    </p:spTree>
    <p:extLst>
      <p:ext uri="{BB962C8B-B14F-4D97-AF65-F5344CB8AC3E}">
        <p14:creationId xmlns:p14="http://schemas.microsoft.com/office/powerpoint/2010/main" val="3400295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1"/>
            <a:ext cx="12192001" cy="6857999"/>
          </a:xfrm>
          <a:prstGeom prst="rect">
            <a:avLst/>
          </a:prstGeom>
        </p:spPr>
      </p:pic>
      <p:sp>
        <p:nvSpPr>
          <p:cNvPr id="2" name="Title 1">
            <a:extLst>
              <a:ext uri="{FF2B5EF4-FFF2-40B4-BE49-F238E27FC236}">
                <a16:creationId xmlns:a16="http://schemas.microsoft.com/office/drawing/2014/main" id="{C914F84B-B33A-AB97-F56D-502CAF8668AE}"/>
              </a:ext>
            </a:extLst>
          </p:cNvPr>
          <p:cNvSpPr>
            <a:spLocks noGrp="1"/>
          </p:cNvSpPr>
          <p:nvPr>
            <p:ph type="ctrTitle"/>
          </p:nvPr>
        </p:nvSpPr>
        <p:spPr>
          <a:xfrm>
            <a:off x="3329878" y="362118"/>
            <a:ext cx="7272408" cy="581328"/>
          </a:xfrm>
          <a:effectLst>
            <a:outerShdw blurRad="38100" dist="12700" dir="2700000" algn="tl" rotWithShape="0">
              <a:prstClr val="black">
                <a:alpha val="40000"/>
              </a:prstClr>
            </a:outerShdw>
          </a:effectLst>
        </p:spPr>
        <p:txBody>
          <a:bodyPr anchor="b">
            <a:normAutofit/>
          </a:bodyPr>
          <a:lstStyle/>
          <a:p>
            <a:r>
              <a:rPr lang="en-US" sz="2800" i="1" u="sng" dirty="0"/>
              <a:t>Hosting and Creating the Database</a:t>
            </a:r>
            <a:endParaRPr lang="en-IN" sz="2800" i="1" u="sng" dirty="0">
              <a:solidFill>
                <a:schemeClr val="tx1"/>
              </a:solidFill>
            </a:endParaRPr>
          </a:p>
        </p:txBody>
      </p:sp>
      <p:sp>
        <p:nvSpPr>
          <p:cNvPr id="5" name="TextBox 4">
            <a:extLst>
              <a:ext uri="{FF2B5EF4-FFF2-40B4-BE49-F238E27FC236}">
                <a16:creationId xmlns:a16="http://schemas.microsoft.com/office/drawing/2014/main" id="{ABD6F6E0-FB7D-8FB9-7A5C-D21135B343D3}"/>
              </a:ext>
            </a:extLst>
          </p:cNvPr>
          <p:cNvSpPr txBox="1"/>
          <p:nvPr/>
        </p:nvSpPr>
        <p:spPr>
          <a:xfrm>
            <a:off x="2142691" y="1562906"/>
            <a:ext cx="8585200" cy="923330"/>
          </a:xfrm>
          <a:prstGeom prst="rect">
            <a:avLst/>
          </a:prstGeom>
          <a:noFill/>
        </p:spPr>
        <p:txBody>
          <a:bodyPr wrap="square" rtlCol="0">
            <a:spAutoFit/>
          </a:bodyPr>
          <a:lstStyle/>
          <a:p>
            <a:r>
              <a:rPr lang="en-US" dirty="0"/>
              <a:t>Next step was to host the website by uploading all the necessary files to 000webhost and create a database with doctors to search from. </a:t>
            </a:r>
          </a:p>
          <a:p>
            <a:endParaRPr lang="en-IN" dirty="0"/>
          </a:p>
        </p:txBody>
      </p:sp>
      <p:pic>
        <p:nvPicPr>
          <p:cNvPr id="4" name="Picture 3">
            <a:extLst>
              <a:ext uri="{FF2B5EF4-FFF2-40B4-BE49-F238E27FC236}">
                <a16:creationId xmlns:a16="http://schemas.microsoft.com/office/drawing/2014/main" id="{83A4C5CA-E8E4-A787-5B03-4D8880CB006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72829" y="3428343"/>
            <a:ext cx="1632460" cy="1632460"/>
          </a:xfrm>
          <a:prstGeom prst="rect">
            <a:avLst/>
          </a:prstGeom>
        </p:spPr>
      </p:pic>
      <p:pic>
        <p:nvPicPr>
          <p:cNvPr id="6" name="Picture 5">
            <a:extLst>
              <a:ext uri="{FF2B5EF4-FFF2-40B4-BE49-F238E27FC236}">
                <a16:creationId xmlns:a16="http://schemas.microsoft.com/office/drawing/2014/main" id="{D51C33D1-7802-4E31-C176-A94BA084F86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292291" y="3428343"/>
            <a:ext cx="1143000" cy="1632460"/>
          </a:xfrm>
          <a:prstGeom prst="rect">
            <a:avLst/>
          </a:prstGeom>
        </p:spPr>
      </p:pic>
      <p:pic>
        <p:nvPicPr>
          <p:cNvPr id="7" name="Picture 6">
            <a:extLst>
              <a:ext uri="{FF2B5EF4-FFF2-40B4-BE49-F238E27FC236}">
                <a16:creationId xmlns:a16="http://schemas.microsoft.com/office/drawing/2014/main" id="{18AB1158-6A09-F3FE-9F93-4C14F2FF5FAF}"/>
              </a:ext>
            </a:extLst>
          </p:cNvPr>
          <p:cNvPicPr>
            <a:picLocks noChangeAspect="1"/>
          </p:cNvPicPr>
          <p:nvPr/>
        </p:nvPicPr>
        <p:blipFill rotWithShape="1">
          <a:blip r:embed="rId7">
            <a:extLst>
              <a:ext uri="{28A0092B-C50C-407E-A947-70E740481C1C}">
                <a14:useLocalDpi xmlns:a14="http://schemas.microsoft.com/office/drawing/2010/main" val="0"/>
              </a:ext>
            </a:extLst>
          </a:blip>
          <a:srcRect b="31402"/>
          <a:stretch/>
        </p:blipFill>
        <p:spPr>
          <a:xfrm>
            <a:off x="7427286" y="3634735"/>
            <a:ext cx="3175000" cy="1219676"/>
          </a:xfrm>
          <a:prstGeom prst="rect">
            <a:avLst/>
          </a:prstGeom>
        </p:spPr>
      </p:pic>
      <p:sp>
        <p:nvSpPr>
          <p:cNvPr id="8" name="TextBox 7">
            <a:extLst>
              <a:ext uri="{FF2B5EF4-FFF2-40B4-BE49-F238E27FC236}">
                <a16:creationId xmlns:a16="http://schemas.microsoft.com/office/drawing/2014/main" id="{4C817CF5-34A6-B30B-6235-E1E6A25092C6}"/>
              </a:ext>
            </a:extLst>
          </p:cNvPr>
          <p:cNvSpPr txBox="1"/>
          <p:nvPr/>
        </p:nvSpPr>
        <p:spPr>
          <a:xfrm>
            <a:off x="8310880" y="4854411"/>
            <a:ext cx="1632460" cy="369332"/>
          </a:xfrm>
          <a:prstGeom prst="rect">
            <a:avLst/>
          </a:prstGeom>
          <a:noFill/>
        </p:spPr>
        <p:txBody>
          <a:bodyPr wrap="square" rtlCol="0">
            <a:spAutoFit/>
          </a:bodyPr>
          <a:lstStyle/>
          <a:p>
            <a:r>
              <a:rPr lang="en-IN" dirty="0"/>
              <a:t>000webhost</a:t>
            </a:r>
          </a:p>
        </p:txBody>
      </p:sp>
    </p:spTree>
    <p:extLst>
      <p:ext uri="{BB962C8B-B14F-4D97-AF65-F5344CB8AC3E}">
        <p14:creationId xmlns:p14="http://schemas.microsoft.com/office/powerpoint/2010/main" val="3817683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1"/>
            <a:ext cx="12192001" cy="685799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F5AF36B3-FA06-1522-300E-227B40657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40" y="493956"/>
            <a:ext cx="10038080" cy="5153238"/>
          </a:xfrm>
          <a:prstGeom prst="rect">
            <a:avLst/>
          </a:prstGeom>
        </p:spPr>
      </p:pic>
      <p:sp>
        <p:nvSpPr>
          <p:cNvPr id="12" name="TextBox 11">
            <a:extLst>
              <a:ext uri="{FF2B5EF4-FFF2-40B4-BE49-F238E27FC236}">
                <a16:creationId xmlns:a16="http://schemas.microsoft.com/office/drawing/2014/main" id="{669F82CC-15BC-CBDB-A443-AD94EB262540}"/>
              </a:ext>
            </a:extLst>
          </p:cNvPr>
          <p:cNvSpPr txBox="1"/>
          <p:nvPr/>
        </p:nvSpPr>
        <p:spPr>
          <a:xfrm>
            <a:off x="3048000" y="5892800"/>
            <a:ext cx="5953760" cy="369332"/>
          </a:xfrm>
          <a:prstGeom prst="rect">
            <a:avLst/>
          </a:prstGeom>
          <a:noFill/>
        </p:spPr>
        <p:txBody>
          <a:bodyPr wrap="square" rtlCol="0">
            <a:spAutoFit/>
          </a:bodyPr>
          <a:lstStyle/>
          <a:p>
            <a:r>
              <a:rPr lang="en-IN" dirty="0"/>
              <a:t>The code is uploaded on 000webhost file manager</a:t>
            </a:r>
          </a:p>
        </p:txBody>
      </p:sp>
    </p:spTree>
    <p:extLst>
      <p:ext uri="{BB962C8B-B14F-4D97-AF65-F5344CB8AC3E}">
        <p14:creationId xmlns:p14="http://schemas.microsoft.com/office/powerpoint/2010/main" val="2459715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1"/>
            <a:ext cx="12192001" cy="6857999"/>
          </a:xfrm>
          <a:prstGeom prst="rect">
            <a:avLst/>
          </a:prstGeom>
        </p:spPr>
      </p:pic>
      <p:sp>
        <p:nvSpPr>
          <p:cNvPr id="12" name="TextBox 11">
            <a:extLst>
              <a:ext uri="{FF2B5EF4-FFF2-40B4-BE49-F238E27FC236}">
                <a16:creationId xmlns:a16="http://schemas.microsoft.com/office/drawing/2014/main" id="{669F82CC-15BC-CBDB-A443-AD94EB262540}"/>
              </a:ext>
            </a:extLst>
          </p:cNvPr>
          <p:cNvSpPr txBox="1"/>
          <p:nvPr/>
        </p:nvSpPr>
        <p:spPr>
          <a:xfrm>
            <a:off x="1706880" y="5892800"/>
            <a:ext cx="10322560" cy="369332"/>
          </a:xfrm>
          <a:prstGeom prst="rect">
            <a:avLst/>
          </a:prstGeom>
          <a:noFill/>
        </p:spPr>
        <p:txBody>
          <a:bodyPr wrap="square" rtlCol="0">
            <a:spAutoFit/>
          </a:bodyPr>
          <a:lstStyle/>
          <a:p>
            <a:r>
              <a:rPr lang="en-IN" dirty="0"/>
              <a:t>The website </a:t>
            </a:r>
            <a:r>
              <a:rPr lang="en-IN" dirty="0" err="1"/>
              <a:t>DocSearch</a:t>
            </a:r>
            <a:r>
              <a:rPr lang="en-IN" dirty="0"/>
              <a:t> is hosted at </a:t>
            </a:r>
            <a:r>
              <a:rPr lang="en-IN" dirty="0">
                <a:hlinkClick r:id="rId3"/>
              </a:rPr>
              <a:t>docsearch123byritwik.000webhostapp.com</a:t>
            </a:r>
            <a:endParaRPr lang="en-IN" dirty="0"/>
          </a:p>
        </p:txBody>
      </p:sp>
      <p:pic>
        <p:nvPicPr>
          <p:cNvPr id="4" name="Picture 3" descr="A screenshot of a computer&#10;&#10;Description automatically generated">
            <a:extLst>
              <a:ext uri="{FF2B5EF4-FFF2-40B4-BE49-F238E27FC236}">
                <a16:creationId xmlns:a16="http://schemas.microsoft.com/office/drawing/2014/main" id="{AC22F754-B5B6-84D1-0B57-4BA01EB7B9C9}"/>
              </a:ext>
            </a:extLst>
          </p:cNvPr>
          <p:cNvPicPr>
            <a:picLocks noChangeAspect="1"/>
          </p:cNvPicPr>
          <p:nvPr/>
        </p:nvPicPr>
        <p:blipFill rotWithShape="1">
          <a:blip r:embed="rId4">
            <a:extLst>
              <a:ext uri="{28A0092B-C50C-407E-A947-70E740481C1C}">
                <a14:useLocalDpi xmlns:a14="http://schemas.microsoft.com/office/drawing/2010/main" val="0"/>
              </a:ext>
            </a:extLst>
          </a:blip>
          <a:srcRect t="4148" r="667" b="5777"/>
          <a:stretch/>
        </p:blipFill>
        <p:spPr>
          <a:xfrm>
            <a:off x="1168400" y="595868"/>
            <a:ext cx="9174480" cy="4679601"/>
          </a:xfrm>
          <a:prstGeom prst="rect">
            <a:avLst/>
          </a:prstGeom>
        </p:spPr>
      </p:pic>
    </p:spTree>
    <p:extLst>
      <p:ext uri="{BB962C8B-B14F-4D97-AF65-F5344CB8AC3E}">
        <p14:creationId xmlns:p14="http://schemas.microsoft.com/office/powerpoint/2010/main" val="285546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3" descr="Colored pencils inside a pencil holder which is on top of a wood table">
            <a:extLst>
              <a:ext uri="{FF2B5EF4-FFF2-40B4-BE49-F238E27FC236}">
                <a16:creationId xmlns:a16="http://schemas.microsoft.com/office/drawing/2014/main" id="{A50C76E6-3AE6-B9DB-15A4-FE8D972D94A6}"/>
              </a:ext>
            </a:extLst>
          </p:cNvPr>
          <p:cNvPicPr>
            <a:picLocks noChangeAspect="1"/>
          </p:cNvPicPr>
          <p:nvPr/>
        </p:nvPicPr>
        <p:blipFill rotWithShape="1">
          <a:blip r:embed="rId2">
            <a:alphaModFix amt="41000"/>
          </a:blip>
          <a:srcRect t="15730"/>
          <a:stretch/>
        </p:blipFill>
        <p:spPr>
          <a:xfrm>
            <a:off x="-1" y="1"/>
            <a:ext cx="12192001" cy="6857999"/>
          </a:xfrm>
          <a:prstGeom prst="rect">
            <a:avLst/>
          </a:prstGeom>
        </p:spPr>
      </p:pic>
      <p:sp>
        <p:nvSpPr>
          <p:cNvPr id="12" name="TextBox 11">
            <a:extLst>
              <a:ext uri="{FF2B5EF4-FFF2-40B4-BE49-F238E27FC236}">
                <a16:creationId xmlns:a16="http://schemas.microsoft.com/office/drawing/2014/main" id="{669F82CC-15BC-CBDB-A443-AD94EB262540}"/>
              </a:ext>
            </a:extLst>
          </p:cNvPr>
          <p:cNvSpPr txBox="1"/>
          <p:nvPr/>
        </p:nvSpPr>
        <p:spPr>
          <a:xfrm>
            <a:off x="3759200" y="5842477"/>
            <a:ext cx="10322560" cy="369332"/>
          </a:xfrm>
          <a:prstGeom prst="rect">
            <a:avLst/>
          </a:prstGeom>
          <a:noFill/>
        </p:spPr>
        <p:txBody>
          <a:bodyPr wrap="square" rtlCol="0">
            <a:spAutoFit/>
          </a:bodyPr>
          <a:lstStyle/>
          <a:p>
            <a:r>
              <a:rPr lang="en-IN" dirty="0"/>
              <a:t>Database is created for the site </a:t>
            </a:r>
            <a:r>
              <a:rPr lang="en-IN" dirty="0" err="1"/>
              <a:t>DocSearch</a:t>
            </a:r>
            <a:endParaRPr lang="en-IN" dirty="0"/>
          </a:p>
        </p:txBody>
      </p:sp>
      <p:pic>
        <p:nvPicPr>
          <p:cNvPr id="4" name="Picture 3" descr="A screenshot of a computer&#10;&#10;Description automatically generated">
            <a:extLst>
              <a:ext uri="{FF2B5EF4-FFF2-40B4-BE49-F238E27FC236}">
                <a16:creationId xmlns:a16="http://schemas.microsoft.com/office/drawing/2014/main" id="{E11A8141-E31C-6EAA-2F4E-38237E8BE40D}"/>
              </a:ext>
            </a:extLst>
          </p:cNvPr>
          <p:cNvPicPr>
            <a:picLocks noChangeAspect="1"/>
          </p:cNvPicPr>
          <p:nvPr/>
        </p:nvPicPr>
        <p:blipFill rotWithShape="1">
          <a:blip r:embed="rId3">
            <a:extLst>
              <a:ext uri="{28A0092B-C50C-407E-A947-70E740481C1C}">
                <a14:useLocalDpi xmlns:a14="http://schemas.microsoft.com/office/drawing/2010/main" val="0"/>
              </a:ext>
            </a:extLst>
          </a:blip>
          <a:srcRect t="5037" r="1333" b="6371"/>
          <a:stretch/>
        </p:blipFill>
        <p:spPr>
          <a:xfrm>
            <a:off x="790470" y="352028"/>
            <a:ext cx="10322561" cy="5213591"/>
          </a:xfrm>
          <a:prstGeom prst="rect">
            <a:avLst/>
          </a:prstGeom>
        </p:spPr>
      </p:pic>
    </p:spTree>
    <p:extLst>
      <p:ext uri="{BB962C8B-B14F-4D97-AF65-F5344CB8AC3E}">
        <p14:creationId xmlns:p14="http://schemas.microsoft.com/office/powerpoint/2010/main" val="17280338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642</TotalTime>
  <Words>508</Words>
  <Application>Microsoft Office PowerPoint</Application>
  <PresentationFormat>Widescreen</PresentationFormat>
  <Paragraphs>78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Cabin Condensed</vt:lpstr>
      <vt:lpstr>Calibri</vt:lpstr>
      <vt:lpstr>Century Gothic</vt:lpstr>
      <vt:lpstr>Wingdings 3</vt:lpstr>
      <vt:lpstr>Ion</vt:lpstr>
      <vt:lpstr>Docter search website</vt:lpstr>
      <vt:lpstr>Table of contents</vt:lpstr>
      <vt:lpstr>Develop a Doctor search website</vt:lpstr>
      <vt:lpstr>Designing the Web-App</vt:lpstr>
      <vt:lpstr>Designing the Web-App</vt:lpstr>
      <vt:lpstr>Hosting and Creating the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Docter search website</dc:title>
  <dc:creator>RITWIK RAJ - 200905186</dc:creator>
  <cp:lastModifiedBy>RITWIK RAJ - 200905186</cp:lastModifiedBy>
  <cp:revision>7</cp:revision>
  <dcterms:created xsi:type="dcterms:W3CDTF">2023-07-10T12:07:29Z</dcterms:created>
  <dcterms:modified xsi:type="dcterms:W3CDTF">2023-07-13T14:40:28Z</dcterms:modified>
</cp:coreProperties>
</file>